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Кружки 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кружки</c:v>
                </c:pt>
              </c:strCache>
            </c:strRef>
          </c:tx>
          <c:dLbls>
            <c:dLbl>
              <c:idx val="0"/>
              <c:layout>
                <c:manualLayout>
                  <c:x val="-0.19678149606299214"/>
                  <c:y val="-0.21599507874015747"/>
                </c:manualLayout>
              </c:layout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6663098753280839"/>
                  <c:y val="0.17731766732283463"/>
                </c:manualLayout>
              </c:layout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занимаются в школьных кружках</c:v>
                </c:pt>
                <c:pt idx="1">
                  <c:v>не посещают школьные кружки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577</c:v>
                </c:pt>
                <c:pt idx="1">
                  <c:v>183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0.03932</cdr:x>
      <cdr:y>0.90753</cdr:y>
    </cdr:from>
    <cdr:to>
      <cdr:x>0.18932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9688" y="3688184"/>
          <a:ext cx="914400" cy="3758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/>
            <a:t>Всего учащихся-760</a:t>
          </a:r>
          <a:endParaRPr lang="ru-RU" sz="11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132856"/>
            <a:ext cx="77191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Анализ воспитательной работы </a:t>
            </a:r>
          </a:p>
          <a:p>
            <a:pPr algn="ctr"/>
            <a:r>
              <a:rPr lang="ru-RU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за первое полугодие</a:t>
            </a:r>
          </a:p>
          <a:p>
            <a:pPr algn="ctr"/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2018-2019 учебного года</a:t>
            </a:r>
            <a:endParaRPr lang="ru-RU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864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гдеева\Desktop\анализ 1 полугодие\2v0sxwZf-A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61387"/>
            <a:ext cx="2016223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агдеева\Desktop\анализ 1 полугодие\EFbqN0LbM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672" y="61387"/>
            <a:ext cx="2268251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агдеева\Desktop\анализ 1 полугодие\f4MKiWAWRl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61387"/>
            <a:ext cx="2182014" cy="14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агдеева\Desktop\анализ 1 полугодие\X8Og9Pg8ew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85664"/>
            <a:ext cx="2731952" cy="181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агдеева\Desktop\анализ 1 полугодие\SKVXXCqeWF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04864"/>
            <a:ext cx="1863751" cy="139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Сагдеева\Desktop\анализ 1 полугодие\MKlxgGj_8z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0" y="4365104"/>
            <a:ext cx="2413555" cy="160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Сагдеева\Desktop\анализ 1 полугодие\tc_V1XmVdgk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478" y="4095377"/>
            <a:ext cx="2052229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Сагдеева\Desktop\анализ 1 полугодие\W4UzVeDXqt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513790"/>
            <a:ext cx="2030501" cy="135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Сагдеева\Desktop\анализ 1 полугодие\xfkC13t6WNg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635" y="3140968"/>
            <a:ext cx="2881235" cy="190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Сагдеева\Desktop\анализ 1 полугодие\EH84b09KAQs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707" y="5225725"/>
            <a:ext cx="2260316" cy="149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3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7632848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0000"/>
                </a:solidFill>
                <a:latin typeface="Helvetica Neue"/>
              </a:rPr>
              <a:t>Выводы и предложения</a:t>
            </a:r>
            <a:r>
              <a:rPr lang="ru-RU" b="1" dirty="0" smtClean="0">
                <a:solidFill>
                  <a:srgbClr val="000000"/>
                </a:solidFill>
                <a:latin typeface="Helvetica Neue"/>
              </a:rPr>
              <a:t>:</a:t>
            </a:r>
          </a:p>
          <a:p>
            <a:pPr fontAlgn="base"/>
            <a:endParaRPr lang="ru-RU" dirty="0">
              <a:solidFill>
                <a:srgbClr val="000000"/>
              </a:solidFill>
              <a:latin typeface="Helvetica Neue"/>
            </a:endParaRPr>
          </a:p>
          <a:p>
            <a:pPr fontAlgn="base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1.  План работы на 1 полугодие считать полностью реализованным.</a:t>
            </a:r>
          </a:p>
          <a:p>
            <a:pPr fontAlgn="base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2.  Отметить положительную работу </a:t>
            </a: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учителей начальных классов по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участию в </a:t>
            </a: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районных и городских конкурсах.</a:t>
            </a:r>
            <a:endParaRPr lang="ru-RU" dirty="0">
              <a:solidFill>
                <a:srgbClr val="000000"/>
              </a:solidFill>
              <a:latin typeface="Georgia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3.  Классным руководителям старших классов усилить работу по </a:t>
            </a: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данному направлению.</a:t>
            </a:r>
            <a:endParaRPr lang="ru-RU" dirty="0">
              <a:solidFill>
                <a:srgbClr val="000000"/>
              </a:solidFill>
              <a:latin typeface="Georgia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4.  Продолжать работу и держать под постоянным контролем учащихся «группы риска»</a:t>
            </a:r>
          </a:p>
          <a:p>
            <a:pPr fontAlgn="base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5.  Повысить качество проводимых мероприятий как классных, так и общешкольных.</a:t>
            </a:r>
            <a:endParaRPr lang="ru-RU" b="0" i="0" dirty="0">
              <a:solidFill>
                <a:srgbClr val="000000"/>
              </a:solidFill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274838"/>
            <a:ext cx="7272808" cy="2950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ru-RU" b="1" i="1" dirty="0">
                <a:solidFill>
                  <a:srgbClr val="000000"/>
                </a:solidFill>
                <a:latin typeface="Georgia" pitchFamily="18" charset="0"/>
              </a:rPr>
              <a:t>  </a:t>
            </a:r>
            <a:r>
              <a:rPr lang="ru-RU" b="1" i="1" dirty="0" smtClean="0">
                <a:solidFill>
                  <a:srgbClr val="000000"/>
                </a:solidFill>
                <a:latin typeface="Georgia" pitchFamily="18" charset="0"/>
              </a:rPr>
              <a:t>Хочу выразить </a:t>
            </a:r>
            <a:r>
              <a:rPr lang="ru-RU" b="1" i="1" dirty="0">
                <a:solidFill>
                  <a:srgbClr val="000000"/>
                </a:solidFill>
                <a:latin typeface="Georgia" pitchFamily="18" charset="0"/>
              </a:rPr>
              <a:t>благодарность всем классным руководителям за организацию и проведение Новогодних мероприятий и организацию зимнего отдыха учащихся, отдельные слова благодарности классным руководителям 5-6 классов за </a:t>
            </a:r>
            <a:r>
              <a:rPr lang="ru-RU" b="1" i="1" dirty="0" smtClean="0">
                <a:solidFill>
                  <a:srgbClr val="000000"/>
                </a:solidFill>
                <a:latin typeface="Georgia" pitchFamily="18" charset="0"/>
              </a:rPr>
              <a:t>хорошую организацию работы </a:t>
            </a:r>
            <a:r>
              <a:rPr lang="ru-RU" b="1" i="1" dirty="0">
                <a:solidFill>
                  <a:srgbClr val="000000"/>
                </a:solidFill>
                <a:latin typeface="Georgia" pitchFamily="18" charset="0"/>
              </a:rPr>
              <a:t>по очистке </a:t>
            </a:r>
            <a:r>
              <a:rPr lang="ru-RU" b="1" i="1" dirty="0" smtClean="0">
                <a:solidFill>
                  <a:srgbClr val="000000"/>
                </a:solidFill>
                <a:latin typeface="Georgia" pitchFamily="18" charset="0"/>
              </a:rPr>
              <a:t>хоккейной коробки от снега в период зимних каникул.</a:t>
            </a:r>
            <a:endParaRPr lang="ru-RU" b="1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3768" y="1412776"/>
            <a:ext cx="2855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И в завершении………</a:t>
            </a:r>
            <a:endParaRPr lang="ru-RU" b="1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88569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u="sng" dirty="0">
                <a:latin typeface="Calibri"/>
                <a:ea typeface="Calibri"/>
                <a:cs typeface="Times New Roman"/>
              </a:rPr>
              <a:t>Цель</a:t>
            </a:r>
            <a:r>
              <a:rPr lang="ru-RU" sz="4400" i="1" dirty="0">
                <a:latin typeface="Calibri"/>
                <a:ea typeface="Calibri"/>
                <a:cs typeface="Times New Roman"/>
              </a:rPr>
              <a:t>:</a:t>
            </a:r>
            <a:r>
              <a:rPr lang="ru-RU" sz="4400" dirty="0">
                <a:latin typeface="Calibri"/>
                <a:ea typeface="Calibri"/>
                <a:cs typeface="Times New Roman"/>
              </a:rPr>
              <a:t> </a:t>
            </a:r>
            <a:r>
              <a:rPr lang="ru-RU" sz="4400" b="1" dirty="0">
                <a:latin typeface="Calibri"/>
                <a:ea typeface="Calibri"/>
                <a:cs typeface="Times New Roman"/>
              </a:rPr>
              <a:t>Создание в школе воспитательной среды, способствующей формированию личности каждого ребенка, способной к саморазвитию.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4320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3573" y="2636912"/>
            <a:ext cx="88569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Планирование работы </a:t>
            </a:r>
            <a:r>
              <a:rPr lang="ru-RU" sz="4400" dirty="0" smtClean="0"/>
              <a:t>             классных </a:t>
            </a:r>
            <a:r>
              <a:rPr lang="ru-RU" sz="4400" dirty="0"/>
              <a:t>руководителей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148285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/>
              <a:t>Классные руководители </a:t>
            </a:r>
            <a:r>
              <a:rPr lang="ru-RU" sz="2800" u="sng" dirty="0"/>
              <a:t>испытывают трудности при:</a:t>
            </a:r>
          </a:p>
          <a:p>
            <a:r>
              <a:rPr lang="ru-RU" sz="2800" dirty="0"/>
              <a:t>- определении актуальных целей и задач воспитательной работы </a:t>
            </a:r>
            <a:r>
              <a:rPr lang="ru-RU" sz="2800" dirty="0" smtClean="0"/>
              <a:t>;</a:t>
            </a:r>
            <a:endParaRPr lang="ru-RU" sz="2800" dirty="0"/>
          </a:p>
          <a:p>
            <a:r>
              <a:rPr lang="ru-RU" sz="2800" dirty="0"/>
              <a:t>- составлении анализа ВР за прошедший учебный год и характеристики класса,  что не может положительно влиять на преемственность содержания и форм деятельности 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3588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20" y="2564904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Работа по профилактике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11826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433486"/>
              </p:ext>
            </p:extLst>
          </p:nvPr>
        </p:nvGraphicFramePr>
        <p:xfrm>
          <a:off x="755575" y="2276873"/>
          <a:ext cx="7704857" cy="3168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76"/>
                <a:gridCol w="2690796"/>
                <a:gridCol w="1412878"/>
                <a:gridCol w="1355942"/>
                <a:gridCol w="2202965"/>
              </a:tblGrid>
              <a:tr h="150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Категория состоящих на учете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2016-2017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2017-2018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2018-2019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099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12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ВШУ(семьи, дети)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68020" indent="-5918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    3/17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099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12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ПДН (семьи, дети)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    9/6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8454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12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412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</a:t>
                      </a:r>
                      <a:endParaRPr lang="ru-RU" sz="1100" dirty="0">
                        <a:effectLst/>
                      </a:endParaRPr>
                    </a:p>
                    <a:p>
                      <a:pPr marL="76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5576" y="1439198"/>
            <a:ext cx="7894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Динамика профилактического учета учащихся </a:t>
            </a:r>
          </a:p>
        </p:txBody>
      </p:sp>
    </p:spTree>
    <p:extLst>
      <p:ext uri="{BB962C8B-B14F-4D97-AF65-F5344CB8AC3E}">
        <p14:creationId xmlns:p14="http://schemas.microsoft.com/office/powerpoint/2010/main" val="271335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9204"/>
            <a:ext cx="65741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Динамика правонарушений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083396"/>
              </p:ext>
            </p:extLst>
          </p:nvPr>
        </p:nvGraphicFramePr>
        <p:xfrm>
          <a:off x="323528" y="570480"/>
          <a:ext cx="8446364" cy="58880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83611"/>
                <a:gridCol w="1217852"/>
                <a:gridCol w="1497617"/>
                <a:gridCol w="2147284"/>
              </a:tblGrid>
              <a:tr h="239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2016-2017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2017-2018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2018-2019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  <a:tr h="1682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ru-RU" sz="1400" dirty="0">
                          <a:effectLst/>
                        </a:rPr>
                        <a:t>Совершенных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правонарушений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  <a:tr h="71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</a:rPr>
                        <a:t>Совершенные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преступления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(кража в магазине)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  <a:tr h="914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Задержаны за употребление спиртосодержащей продукции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  <a:tr h="71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Вынесено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постановлений об отказе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в возбуждении уголовного дела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  <a:tr h="1437201"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Доставлены в ОП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  <a:tr h="154102"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1" marR="49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61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921167"/>
            <a:ext cx="6480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Дополнительное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1596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9895313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65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197</TotalTime>
  <Words>151</Words>
  <Application>Microsoft Office PowerPoint</Application>
  <PresentationFormat>Экран (4:3)</PresentationFormat>
  <Paragraphs>100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Гумарова</dc:creator>
  <cp:lastModifiedBy>Сагдеева</cp:lastModifiedBy>
  <cp:revision>8</cp:revision>
  <dcterms:created xsi:type="dcterms:W3CDTF">2019-01-10T05:28:51Z</dcterms:created>
  <dcterms:modified xsi:type="dcterms:W3CDTF">2019-01-10T08:57:20Z</dcterms:modified>
</cp:coreProperties>
</file>